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3" r:id="rId2"/>
    <p:sldId id="284" r:id="rId3"/>
    <p:sldId id="285" r:id="rId4"/>
    <p:sldId id="258" r:id="rId5"/>
    <p:sldId id="286" r:id="rId6"/>
    <p:sldId id="263" r:id="rId7"/>
    <p:sldId id="287" r:id="rId8"/>
    <p:sldId id="269" r:id="rId9"/>
    <p:sldId id="288" r:id="rId10"/>
    <p:sldId id="279" r:id="rId11"/>
    <p:sldId id="282" r:id="rId12"/>
    <p:sldId id="280" r:id="rId13"/>
    <p:sldId id="294" r:id="rId14"/>
    <p:sldId id="281" r:id="rId15"/>
    <p:sldId id="291" r:id="rId16"/>
    <p:sldId id="292" r:id="rId17"/>
    <p:sldId id="289" r:id="rId18"/>
    <p:sldId id="290" r:id="rId19"/>
    <p:sldId id="270" r:id="rId20"/>
  </p:sldIdLst>
  <p:sldSz cx="12192000" cy="6858000"/>
  <p:notesSz cx="6858000" cy="9144000"/>
  <p:embeddedFontLst>
    <p:embeddedFont>
      <p:font typeface="KoPubWorld돋움체 Light" panose="00000300000000000000" pitchFamily="2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KoPubWorld돋움체 Bold" panose="00000800000000000000" pitchFamily="2" charset="-127"/>
      <p:bold r:id="rId24"/>
    </p:embeddedFont>
    <p:embeddedFont>
      <p:font typeface="KoPubWorld돋움체 Medium" panose="00000600000000000000" pitchFamily="2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2D2C"/>
    <a:srgbClr val="412B0F"/>
    <a:srgbClr val="663300"/>
    <a:srgbClr val="ED6976"/>
    <a:srgbClr val="F2929B"/>
    <a:srgbClr val="760000"/>
    <a:srgbClr val="722188"/>
    <a:srgbClr val="392014"/>
    <a:srgbClr val="F4F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39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64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AE8512-700B-4FF0-9794-819406675F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4A78AA8-4C81-46A4-B5EE-702E7220BA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9602CF-DBBE-4F5B-9EE3-3EC01C7FC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D67B-799C-4905-9E0E-2978354B33E5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14D126-8957-4200-BB6F-76F5368E8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14C7AC-205F-4BD1-8B71-8A20D4F9A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A3C12-6D24-41ED-A9DB-7BF7889F8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39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BCE326-C8CF-4B4D-8A41-E727879A8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4E6075-5EF4-4AD0-95FF-5C4AD59DC5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725BA0-EC68-4E0A-A499-F0CE0C967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D67B-799C-4905-9E0E-2978354B33E5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F6A20D-0F90-4CF2-BE6A-959501FAD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E1213A-0A67-4ED0-9623-3500B172F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A3C12-6D24-41ED-A9DB-7BF7889F8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053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0D0A38E-E5EE-407B-B72C-BDE5CA1CB0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1242DC-87CB-4E91-87BC-784153268F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8447C5-2583-426C-8992-AD688F762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D67B-799C-4905-9E0E-2978354B33E5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D68EA2-399C-4068-9A79-0F9A2C652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E2264-5659-4E2E-B8CF-2AE7DA2D1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A3C12-6D24-41ED-A9DB-7BF7889F8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063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ED032E-84EF-4C8C-AFF2-B6F28B883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7170E1-1E73-4AD7-B0F3-CC0C1C5BF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4A4398-C129-44DC-A729-E746C3FC1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D67B-799C-4905-9E0E-2978354B33E5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D98E80-780B-4D32-9941-C5674FC0F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978A6C-BA64-43DA-9FBB-782558CE1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A3C12-6D24-41ED-A9DB-7BF7889F8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039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A636BD-B1D1-4AF8-897C-504653AF4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9FBEDD-B87B-40BA-8F53-4EA59030B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32C35B-B2F9-47FE-A0C5-EC1B6CD08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D67B-799C-4905-9E0E-2978354B33E5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079804-3934-4DB5-AB80-F2B024017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73726C-5706-4D19-97F2-DDBC1BEAC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A3C12-6D24-41ED-A9DB-7BF7889F8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044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158247-0B86-4462-88E1-0C3F2774C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90ED94-C53B-40C5-8AA6-EE8BA8ABC9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9D6A1C-1EF4-410E-A552-13C745B31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C7715C-FC61-49C6-8951-36358BD72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D67B-799C-4905-9E0E-2978354B33E5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171792-E8AC-4E21-B7AE-AB3B82F28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08FE30-7C18-4E45-A7EC-BC5F3B039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A3C12-6D24-41ED-A9DB-7BF7889F8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902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621C81-B98B-41E3-BAB2-943315252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C8DB11-373C-4D5F-9EB6-C9F4ADC28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97FDC7-FB27-4B3D-9BE1-973619797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6F8241-7563-4A7A-B7C7-D325A62D47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579CB4A-614F-4B67-9375-C2EA19F026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6B431C-59A0-4D27-9E82-D52580B1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D67B-799C-4905-9E0E-2978354B33E5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5DE2EC-AACC-4AF1-9C3D-7ED76BB7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780071-4502-4769-9844-2A592CD8B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A3C12-6D24-41ED-A9DB-7BF7889F8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427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000C55-4A9B-491E-B136-C7A45EF40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AB836A-BBBD-482A-8108-2137DF1BC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D67B-799C-4905-9E0E-2978354B33E5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94579F-6E03-4F8B-88C6-0E6FCDAC6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BEF327-EDE8-4C46-A314-3560BC16E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A3C12-6D24-41ED-A9DB-7BF7889F8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185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15B3932-439B-47CB-800C-BD9DAC80A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D67B-799C-4905-9E0E-2978354B33E5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A4D03E-5DC1-44E3-982F-398DBE49E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EFA6C5-4460-4A63-B64A-7012F8481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A3C12-6D24-41ED-A9DB-7BF7889F8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785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DD129-14CF-4581-8A8D-1CE5C1A4F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C25483-232A-4366-8D33-0E6865621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09A579-FDC3-4EF3-892A-FA9C13CF1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58D540-200D-4C52-95FB-CDDCE7F64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D67B-799C-4905-9E0E-2978354B33E5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5CD5E6-EE25-41BC-B6CF-502E9A644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43C37C-C079-442E-9235-301905036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A3C12-6D24-41ED-A9DB-7BF7889F8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824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EDC31-E2F1-4424-A7E6-C100C4A55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847C869-20D1-406E-9E26-BA5D0B1663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05121A-C045-4A9A-833E-F20B04649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FE38F5-320D-451F-B113-96769F1F7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D67B-799C-4905-9E0E-2978354B33E5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A3A812-AB6F-4298-8917-A3ADFE1CC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D21C04-7E3C-4D9B-A22B-13515EB61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A3C12-6D24-41ED-A9DB-7BF7889F8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16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9198EED-8534-4DF4-9075-82A83B55E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FDEA0C-3679-4315-BAF2-BDCB72D7D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37A0E0-F1EB-4BCB-8980-8C24AF1E08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FD67B-799C-4905-9E0E-2978354B33E5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2A4C2C-732B-4928-8BDB-F0B4E1E386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CB729C-153C-40E2-8475-ABB3835EB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A3C12-6D24-41ED-A9DB-7BF7889F8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487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bUkbEXFzHg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hyperlink" Target="https://kitterlings.itch.io/jeremy-and-martha" TargetMode="External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7CE81E5-A081-4A5E-AB12-DA7CE00CF21C}"/>
              </a:ext>
            </a:extLst>
          </p:cNvPr>
          <p:cNvSpPr/>
          <p:nvPr/>
        </p:nvSpPr>
        <p:spPr>
          <a:xfrm>
            <a:off x="-152400" y="0"/>
            <a:ext cx="12344400" cy="6972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개체, 손목시계, 시계, 케이크이(가) 표시된 사진&#10;&#10;자동 생성된 설명">
            <a:extLst>
              <a:ext uri="{FF2B5EF4-FFF2-40B4-BE49-F238E27FC236}">
                <a16:creationId xmlns:a16="http://schemas.microsoft.com/office/drawing/2014/main" id="{F86DC7C1-069B-4E11-91AE-BE05BEBB819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799" y="1849633"/>
            <a:ext cx="1523851" cy="1521928"/>
          </a:xfrm>
          <a:prstGeom prst="rect">
            <a:avLst/>
          </a:prstGeom>
        </p:spPr>
      </p:pic>
      <p:pic>
        <p:nvPicPr>
          <p:cNvPr id="8" name="그림 7" descr="그리기, 음식이(가) 표시된 사진&#10;&#10;자동 생성된 설명">
            <a:extLst>
              <a:ext uri="{FF2B5EF4-FFF2-40B4-BE49-F238E27FC236}">
                <a16:creationId xmlns:a16="http://schemas.microsoft.com/office/drawing/2014/main" id="{9C1DB70D-17DC-4A67-9B09-42FE60647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649" y="2500873"/>
            <a:ext cx="5384051" cy="1523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B44C86-938F-4FAC-9A95-17E756744062}"/>
              </a:ext>
            </a:extLst>
          </p:cNvPr>
          <p:cNvSpPr txBox="1"/>
          <p:nvPr/>
        </p:nvSpPr>
        <p:spPr>
          <a:xfrm>
            <a:off x="6835284" y="4024292"/>
            <a:ext cx="2140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Presented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by.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Merge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D107D8-4A9E-4BB2-8595-6317A9985BA8}"/>
              </a:ext>
            </a:extLst>
          </p:cNvPr>
          <p:cNvSpPr txBox="1"/>
          <p:nvPr/>
        </p:nvSpPr>
        <p:spPr>
          <a:xfrm>
            <a:off x="4408436" y="6304002"/>
            <a:ext cx="32227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담당교수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김석규</a:t>
            </a:r>
            <a:endParaRPr lang="en-US" altLang="ko-KR" sz="1200" dirty="0">
              <a:solidFill>
                <a:schemeClr val="bg2">
                  <a:lumMod val="7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dist"/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19.12.17 </a:t>
            </a:r>
            <a:r>
              <a:rPr lang="ko-KR" altLang="en-US" sz="1200" dirty="0" err="1">
                <a:solidFill>
                  <a:schemeClr val="bg2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게임소프트웨어개발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 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기말발표</a:t>
            </a:r>
          </a:p>
        </p:txBody>
      </p:sp>
    </p:spTree>
    <p:extLst>
      <p:ext uri="{BB962C8B-B14F-4D97-AF65-F5344CB8AC3E}">
        <p14:creationId xmlns:p14="http://schemas.microsoft.com/office/powerpoint/2010/main" val="386206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1D6A6EC-E734-4586-9F1F-EF0BEFDE76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20" t="20028" r="21181" b="13073"/>
          <a:stretch/>
        </p:blipFill>
        <p:spPr>
          <a:xfrm>
            <a:off x="329312" y="885824"/>
            <a:ext cx="8043163" cy="42932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54E036-D9D2-47EE-8118-64908675FE42}"/>
              </a:ext>
            </a:extLst>
          </p:cNvPr>
          <p:cNvSpPr txBox="1"/>
          <p:nvPr/>
        </p:nvSpPr>
        <p:spPr>
          <a:xfrm>
            <a:off x="1569073" y="66954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03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803350C-9A90-4CC0-84B8-F3080C83F897}"/>
              </a:ext>
            </a:extLst>
          </p:cNvPr>
          <p:cNvCxnSpPr>
            <a:cxnSpLocks/>
          </p:cNvCxnSpPr>
          <p:nvPr/>
        </p:nvCxnSpPr>
        <p:spPr>
          <a:xfrm>
            <a:off x="547249" y="174676"/>
            <a:ext cx="79934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DA224D-C68A-4A68-8775-3FFEE87A5F23}"/>
              </a:ext>
            </a:extLst>
          </p:cNvPr>
          <p:cNvSpPr txBox="1"/>
          <p:nvPr/>
        </p:nvSpPr>
        <p:spPr>
          <a:xfrm>
            <a:off x="2146139" y="36176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코드 설명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| </a:t>
            </a:r>
            <a:r>
              <a:rPr lang="ko-KR" altLang="en-US" sz="1600" dirty="0" err="1">
                <a:solidFill>
                  <a:srgbClr val="6633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하윤주</a:t>
            </a:r>
            <a:endParaRPr lang="ko-KR" altLang="en-US" sz="1600" dirty="0">
              <a:solidFill>
                <a:srgbClr val="66330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4358E5-EB63-43FD-BAD7-7806BD48E405}"/>
              </a:ext>
            </a:extLst>
          </p:cNvPr>
          <p:cNvSpPr txBox="1"/>
          <p:nvPr/>
        </p:nvSpPr>
        <p:spPr>
          <a:xfrm>
            <a:off x="7268275" y="3600360"/>
            <a:ext cx="4123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스킬의 </a:t>
            </a:r>
            <a:r>
              <a:rPr lang="ko-KR" altLang="en-US" sz="16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쿨타임을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코루틴으로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관리</a:t>
            </a: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sz="16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쿨타임을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while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문이 돌때마다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0.01f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감소시킴</a:t>
            </a:r>
          </a:p>
        </p:txBody>
      </p:sp>
    </p:spTree>
    <p:extLst>
      <p:ext uri="{BB962C8B-B14F-4D97-AF65-F5344CB8AC3E}">
        <p14:creationId xmlns:p14="http://schemas.microsoft.com/office/powerpoint/2010/main" val="1317596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4C8B60-BD0E-4A9B-B870-BC32E2D60A18}"/>
              </a:ext>
            </a:extLst>
          </p:cNvPr>
          <p:cNvSpPr txBox="1"/>
          <p:nvPr/>
        </p:nvSpPr>
        <p:spPr>
          <a:xfrm>
            <a:off x="1569073" y="66954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03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C09D56F-6EE4-4B71-91B7-9D9E1ECA705A}"/>
              </a:ext>
            </a:extLst>
          </p:cNvPr>
          <p:cNvCxnSpPr>
            <a:cxnSpLocks/>
          </p:cNvCxnSpPr>
          <p:nvPr/>
        </p:nvCxnSpPr>
        <p:spPr>
          <a:xfrm>
            <a:off x="547249" y="174676"/>
            <a:ext cx="79934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E5BA96-040E-42BC-8FFE-B1B69D300B6C}"/>
              </a:ext>
            </a:extLst>
          </p:cNvPr>
          <p:cNvSpPr txBox="1"/>
          <p:nvPr/>
        </p:nvSpPr>
        <p:spPr>
          <a:xfrm>
            <a:off x="2146139" y="36176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코드 설명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| </a:t>
            </a:r>
            <a:r>
              <a:rPr lang="ko-KR" altLang="en-US" sz="1600" dirty="0" err="1">
                <a:solidFill>
                  <a:srgbClr val="6633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하윤주</a:t>
            </a:r>
            <a:endParaRPr lang="ko-KR" altLang="en-US" sz="1600" dirty="0">
              <a:solidFill>
                <a:srgbClr val="66330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D85D2A9-DCA9-4633-8A9A-D71FAB9C38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67" t="18787" r="24750" b="9892"/>
          <a:stretch/>
        </p:blipFill>
        <p:spPr>
          <a:xfrm>
            <a:off x="547248" y="752475"/>
            <a:ext cx="8340984" cy="4914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CF70FF-91E7-4CAB-8E61-F4FC60CC1124}"/>
              </a:ext>
            </a:extLst>
          </p:cNvPr>
          <p:cNvSpPr txBox="1"/>
          <p:nvPr/>
        </p:nvSpPr>
        <p:spPr>
          <a:xfrm>
            <a:off x="7562191" y="4342239"/>
            <a:ext cx="41905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대사의 출력을 </a:t>
            </a:r>
            <a:r>
              <a:rPr lang="ko-KR" altLang="en-US" sz="16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코루틴으로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관리</a:t>
            </a: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3671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1AD0D0B-BDB6-4B54-9444-D4CA6FCB967E}"/>
              </a:ext>
            </a:extLst>
          </p:cNvPr>
          <p:cNvSpPr txBox="1"/>
          <p:nvPr/>
        </p:nvSpPr>
        <p:spPr>
          <a:xfrm>
            <a:off x="1569073" y="66954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03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89B6980-C101-4E47-BCD0-C99A97DE0C39}"/>
              </a:ext>
            </a:extLst>
          </p:cNvPr>
          <p:cNvCxnSpPr>
            <a:cxnSpLocks/>
          </p:cNvCxnSpPr>
          <p:nvPr/>
        </p:nvCxnSpPr>
        <p:spPr>
          <a:xfrm>
            <a:off x="547249" y="174676"/>
            <a:ext cx="79934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CF6A7B9-7AFD-4700-9C97-47B7C29E8B5D}"/>
              </a:ext>
            </a:extLst>
          </p:cNvPr>
          <p:cNvSpPr txBox="1"/>
          <p:nvPr/>
        </p:nvSpPr>
        <p:spPr>
          <a:xfrm>
            <a:off x="2146139" y="36176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코드 설명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| </a:t>
            </a:r>
            <a:r>
              <a:rPr lang="ko-KR" altLang="en-US" sz="1600" dirty="0" err="1">
                <a:solidFill>
                  <a:srgbClr val="6633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하윤주</a:t>
            </a:r>
            <a:endParaRPr lang="ko-KR" altLang="en-US" sz="1600" dirty="0">
              <a:solidFill>
                <a:srgbClr val="66330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39E4F80-918D-4C28-8031-C055B46CCC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32" t="18040" r="21470" b="9996"/>
          <a:stretch/>
        </p:blipFill>
        <p:spPr>
          <a:xfrm>
            <a:off x="357790" y="713600"/>
            <a:ext cx="8601980" cy="49815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CDACA7-05BF-4038-94C6-D495FE1312F8}"/>
              </a:ext>
            </a:extLst>
          </p:cNvPr>
          <p:cNvSpPr txBox="1"/>
          <p:nvPr/>
        </p:nvSpPr>
        <p:spPr>
          <a:xfrm>
            <a:off x="7733641" y="3037314"/>
            <a:ext cx="4190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filePath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 파일 저장 경로 저장</a:t>
            </a: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Json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을 통해 데이터 관리</a:t>
            </a: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2260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1AD0D0B-BDB6-4B54-9444-D4CA6FCB967E}"/>
              </a:ext>
            </a:extLst>
          </p:cNvPr>
          <p:cNvSpPr txBox="1"/>
          <p:nvPr/>
        </p:nvSpPr>
        <p:spPr>
          <a:xfrm>
            <a:off x="1569073" y="66954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03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89B6980-C101-4E47-BCD0-C99A97DE0C39}"/>
              </a:ext>
            </a:extLst>
          </p:cNvPr>
          <p:cNvCxnSpPr>
            <a:cxnSpLocks/>
          </p:cNvCxnSpPr>
          <p:nvPr/>
        </p:nvCxnSpPr>
        <p:spPr>
          <a:xfrm>
            <a:off x="547249" y="174676"/>
            <a:ext cx="79934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CF6A7B9-7AFD-4700-9C97-47B7C29E8B5D}"/>
              </a:ext>
            </a:extLst>
          </p:cNvPr>
          <p:cNvSpPr txBox="1"/>
          <p:nvPr/>
        </p:nvSpPr>
        <p:spPr>
          <a:xfrm>
            <a:off x="2146139" y="36176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코드 설명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| </a:t>
            </a:r>
            <a:r>
              <a:rPr lang="ko-KR" altLang="en-US" sz="1600" dirty="0" err="1">
                <a:solidFill>
                  <a:srgbClr val="6633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하윤주</a:t>
            </a:r>
            <a:endParaRPr lang="ko-KR" altLang="en-US" sz="1600" dirty="0">
              <a:solidFill>
                <a:srgbClr val="66330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B6F0954-36EE-47C1-8FAA-8576AB751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81" t="17314" r="16250" b="12269"/>
          <a:stretch/>
        </p:blipFill>
        <p:spPr>
          <a:xfrm>
            <a:off x="547249" y="838200"/>
            <a:ext cx="9201150" cy="48291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1895D4-8121-4878-9B50-08599CB71876}"/>
              </a:ext>
            </a:extLst>
          </p:cNvPr>
          <p:cNvSpPr txBox="1"/>
          <p:nvPr/>
        </p:nvSpPr>
        <p:spPr>
          <a:xfrm>
            <a:off x="7790791" y="2837289"/>
            <a:ext cx="4190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ending 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변수에 번호를 메겨 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if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문으로 엔딩 요건을 확인하고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획득한 엔딩이 있는지 확인</a:t>
            </a:r>
          </a:p>
        </p:txBody>
      </p:sp>
    </p:spTree>
    <p:extLst>
      <p:ext uri="{BB962C8B-B14F-4D97-AF65-F5344CB8AC3E}">
        <p14:creationId xmlns:p14="http://schemas.microsoft.com/office/powerpoint/2010/main" val="1065814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BB7A46C-777E-45EE-BDF8-89915B7E0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93" y="528059"/>
            <a:ext cx="10782300" cy="22821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362B6D-32A5-43F7-BE6F-073E92F1FCB4}"/>
              </a:ext>
            </a:extLst>
          </p:cNvPr>
          <p:cNvSpPr txBox="1"/>
          <p:nvPr/>
        </p:nvSpPr>
        <p:spPr>
          <a:xfrm>
            <a:off x="1569073" y="66954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03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0EA724-1153-470C-93CE-C283D32236F7}"/>
              </a:ext>
            </a:extLst>
          </p:cNvPr>
          <p:cNvCxnSpPr>
            <a:cxnSpLocks/>
          </p:cNvCxnSpPr>
          <p:nvPr/>
        </p:nvCxnSpPr>
        <p:spPr>
          <a:xfrm>
            <a:off x="547249" y="174676"/>
            <a:ext cx="79934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38CEAA-15AE-4F68-860D-0B769205F697}"/>
              </a:ext>
            </a:extLst>
          </p:cNvPr>
          <p:cNvSpPr txBox="1"/>
          <p:nvPr/>
        </p:nvSpPr>
        <p:spPr>
          <a:xfrm>
            <a:off x="2146139" y="36176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코드 설명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| </a:t>
            </a:r>
            <a:r>
              <a:rPr lang="ko-KR" altLang="en-US" sz="1600" dirty="0" err="1">
                <a:solidFill>
                  <a:srgbClr val="6633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임채선</a:t>
            </a:r>
            <a:endParaRPr lang="ko-KR" altLang="en-US" sz="1600" dirty="0">
              <a:solidFill>
                <a:srgbClr val="66330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2" name="그림 11" descr="스크린샷, 테이블, 모니터, 앉아있는이(가) 표시된 사진&#10;&#10;자동 생성된 설명">
            <a:extLst>
              <a:ext uri="{FF2B5EF4-FFF2-40B4-BE49-F238E27FC236}">
                <a16:creationId xmlns:a16="http://schemas.microsoft.com/office/drawing/2014/main" id="{E7CA9DF1-BAEA-4617-941E-2A9FB4414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93" y="2963554"/>
            <a:ext cx="10782300" cy="37775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7A47B4-6B6E-4E9B-B819-01BF80682A97}"/>
              </a:ext>
            </a:extLst>
          </p:cNvPr>
          <p:cNvSpPr txBox="1"/>
          <p:nvPr/>
        </p:nvSpPr>
        <p:spPr>
          <a:xfrm>
            <a:off x="7430200" y="2206583"/>
            <a:ext cx="3743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마녀가 쓰는 스킬 </a:t>
            </a:r>
            <a:r>
              <a:rPr lang="en-US" altLang="ko-KR" sz="1600" dirty="0" err="1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Ienumerator</a:t>
            </a:r>
            <a:r>
              <a:rPr lang="ko-KR" altLang="en-US" sz="1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사용하여 </a:t>
            </a:r>
            <a:r>
              <a:rPr lang="ko-KR" altLang="en-US" sz="1600" dirty="0" err="1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코루틴으로</a:t>
            </a:r>
            <a:r>
              <a:rPr lang="ko-KR" altLang="en-US" sz="1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60D54E-B900-4CEE-B32A-FE7B13ABAA9A}"/>
              </a:ext>
            </a:extLst>
          </p:cNvPr>
          <p:cNvSpPr txBox="1"/>
          <p:nvPr/>
        </p:nvSpPr>
        <p:spPr>
          <a:xfrm>
            <a:off x="7296850" y="3885107"/>
            <a:ext cx="3743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몬스터 </a:t>
            </a:r>
            <a:r>
              <a:rPr lang="ko-KR" altLang="en-US" sz="1600" dirty="0" err="1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스폰</a:t>
            </a:r>
            <a:r>
              <a:rPr lang="ko-KR" altLang="en-US" sz="1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존 생성</a:t>
            </a:r>
            <a:endParaRPr lang="en-US" altLang="ko-KR" sz="16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범위를 벗어나면 다시 불러오게 설정</a:t>
            </a:r>
          </a:p>
        </p:txBody>
      </p:sp>
    </p:spTree>
    <p:extLst>
      <p:ext uri="{BB962C8B-B14F-4D97-AF65-F5344CB8AC3E}">
        <p14:creationId xmlns:p14="http://schemas.microsoft.com/office/powerpoint/2010/main" val="1179361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모니터, 화면, 앉아있는, 검은색이(가) 표시된 사진&#10;&#10;자동 생성된 설명">
            <a:extLst>
              <a:ext uri="{FF2B5EF4-FFF2-40B4-BE49-F238E27FC236}">
                <a16:creationId xmlns:a16="http://schemas.microsoft.com/office/drawing/2014/main" id="{732D596F-1F9B-4AEC-AE87-E2B5DB058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0" y="442327"/>
            <a:ext cx="6959183" cy="2821070"/>
          </a:xfrm>
          <a:prstGeom prst="rect">
            <a:avLst/>
          </a:prstGeom>
        </p:spPr>
      </p:pic>
      <p:pic>
        <p:nvPicPr>
          <p:cNvPr id="7" name="그림 6" descr="모니터, 화면, 쥐고있는, 앉아있는이(가) 표시된 사진&#10;&#10;자동 생성된 설명">
            <a:extLst>
              <a:ext uri="{FF2B5EF4-FFF2-40B4-BE49-F238E27FC236}">
                <a16:creationId xmlns:a16="http://schemas.microsoft.com/office/drawing/2014/main" id="{257F50F5-3250-4983-B7CE-B600C2EF7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3098974"/>
            <a:ext cx="6959183" cy="16539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8D7CF1-E14E-4C07-AFE5-357D462A67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02"/>
          <a:stretch/>
        </p:blipFill>
        <p:spPr>
          <a:xfrm>
            <a:off x="6863213" y="3925962"/>
            <a:ext cx="5252587" cy="8383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492498-DF57-4B51-BB3D-DBE8FEC4EE30}"/>
              </a:ext>
            </a:extLst>
          </p:cNvPr>
          <p:cNvSpPr txBox="1"/>
          <p:nvPr/>
        </p:nvSpPr>
        <p:spPr>
          <a:xfrm>
            <a:off x="1569073" y="66954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03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EFABCA3-07A7-480F-BC22-10BD69D99335}"/>
              </a:ext>
            </a:extLst>
          </p:cNvPr>
          <p:cNvCxnSpPr>
            <a:cxnSpLocks/>
          </p:cNvCxnSpPr>
          <p:nvPr/>
        </p:nvCxnSpPr>
        <p:spPr>
          <a:xfrm>
            <a:off x="547249" y="174676"/>
            <a:ext cx="79934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42CE241-818D-48E9-975B-4DEA13B42E3F}"/>
              </a:ext>
            </a:extLst>
          </p:cNvPr>
          <p:cNvSpPr txBox="1"/>
          <p:nvPr/>
        </p:nvSpPr>
        <p:spPr>
          <a:xfrm>
            <a:off x="2146139" y="36176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코드 설명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| </a:t>
            </a:r>
            <a:r>
              <a:rPr lang="ko-KR" altLang="en-US" sz="1600" dirty="0" err="1">
                <a:solidFill>
                  <a:srgbClr val="6633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임채선</a:t>
            </a:r>
            <a:endParaRPr lang="ko-KR" altLang="en-US" sz="1600" dirty="0">
              <a:solidFill>
                <a:srgbClr val="66330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A08211-C4D9-49E3-A426-346C10263D27}"/>
              </a:ext>
            </a:extLst>
          </p:cNvPr>
          <p:cNvSpPr txBox="1"/>
          <p:nvPr/>
        </p:nvSpPr>
        <p:spPr>
          <a:xfrm>
            <a:off x="7809841" y="1526570"/>
            <a:ext cx="4190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몬스터 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AI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플레이어의 위치 받아온 후 추적</a:t>
            </a: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이동반경 오브젝트 기준으로 움직임</a:t>
            </a:r>
          </a:p>
        </p:txBody>
      </p:sp>
      <p:pic>
        <p:nvPicPr>
          <p:cNvPr id="11" name="그림 10" descr="스크린샷, 모니터, 화면, 앉아있는이(가) 표시된 사진&#10;&#10;자동 생성된 설명">
            <a:extLst>
              <a:ext uri="{FF2B5EF4-FFF2-40B4-BE49-F238E27FC236}">
                <a16:creationId xmlns:a16="http://schemas.microsoft.com/office/drawing/2014/main" id="{58A4D586-862C-4CF7-A26C-F9350C439A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74" y="4750541"/>
            <a:ext cx="7277730" cy="193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31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앉아있는, 테이블, 전화이(가) 표시된 사진&#10;&#10;자동 생성된 설명">
            <a:extLst>
              <a:ext uri="{FF2B5EF4-FFF2-40B4-BE49-F238E27FC236}">
                <a16:creationId xmlns:a16="http://schemas.microsoft.com/office/drawing/2014/main" id="{C321C73F-5730-42A3-893C-4072921B2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73" y="637543"/>
            <a:ext cx="7606909" cy="5582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59D5F3-8624-4EF5-9459-8338100C6CE5}"/>
              </a:ext>
            </a:extLst>
          </p:cNvPr>
          <p:cNvSpPr txBox="1"/>
          <p:nvPr/>
        </p:nvSpPr>
        <p:spPr>
          <a:xfrm>
            <a:off x="1569073" y="66954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03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EB0D0B3-0A17-4E43-B7CF-A89352BBBC6E}"/>
              </a:ext>
            </a:extLst>
          </p:cNvPr>
          <p:cNvCxnSpPr>
            <a:cxnSpLocks/>
          </p:cNvCxnSpPr>
          <p:nvPr/>
        </p:nvCxnSpPr>
        <p:spPr>
          <a:xfrm>
            <a:off x="547249" y="174676"/>
            <a:ext cx="79934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15F002-7D35-4CAF-AB3B-D4B2DACEBBF9}"/>
              </a:ext>
            </a:extLst>
          </p:cNvPr>
          <p:cNvSpPr txBox="1"/>
          <p:nvPr/>
        </p:nvSpPr>
        <p:spPr>
          <a:xfrm>
            <a:off x="2146139" y="36176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코드 설명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| </a:t>
            </a:r>
            <a:r>
              <a:rPr lang="ko-KR" altLang="en-US" sz="1600" dirty="0" err="1">
                <a:solidFill>
                  <a:srgbClr val="6633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임채선</a:t>
            </a:r>
            <a:endParaRPr lang="ko-KR" altLang="en-US" sz="1600" dirty="0">
              <a:solidFill>
                <a:srgbClr val="66330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B9077D-B0EE-44A0-B4DE-BB2CFAF7AB2C}"/>
              </a:ext>
            </a:extLst>
          </p:cNvPr>
          <p:cNvSpPr txBox="1"/>
          <p:nvPr/>
        </p:nvSpPr>
        <p:spPr>
          <a:xfrm>
            <a:off x="7906155" y="2539425"/>
            <a:ext cx="38381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마녀의 움직임</a:t>
            </a: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①</a:t>
            </a:r>
            <a:r>
              <a:rPr lang="ko-KR" altLang="en-US" sz="16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추적중이면서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플레이어가 범위 안에 </a:t>
            </a:r>
            <a:r>
              <a:rPr lang="ko-KR" altLang="en-US" sz="16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있을때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좌표를 받아 따라가도록 함</a:t>
            </a: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②</a:t>
            </a:r>
            <a:r>
              <a:rPr lang="ko-KR" altLang="en-US" sz="16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추적중이면서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플레이어가 범위 밖이면</a:t>
            </a: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랜덤으로 움직이게 설정</a:t>
            </a:r>
          </a:p>
        </p:txBody>
      </p:sp>
    </p:spTree>
    <p:extLst>
      <p:ext uri="{BB962C8B-B14F-4D97-AF65-F5344CB8AC3E}">
        <p14:creationId xmlns:p14="http://schemas.microsoft.com/office/powerpoint/2010/main" val="1599231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음식이(가) 표시된 사진&#10;&#10;자동 생성된 설명">
            <a:extLst>
              <a:ext uri="{FF2B5EF4-FFF2-40B4-BE49-F238E27FC236}">
                <a16:creationId xmlns:a16="http://schemas.microsoft.com/office/drawing/2014/main" id="{CE51A51E-CA21-4E72-9005-AD3FD5CB1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8B5665-BB24-4DB6-BFC0-78089EDE3B8E}"/>
              </a:ext>
            </a:extLst>
          </p:cNvPr>
          <p:cNvSpPr txBox="1"/>
          <p:nvPr/>
        </p:nvSpPr>
        <p:spPr>
          <a:xfrm>
            <a:off x="2106367" y="857250"/>
            <a:ext cx="27990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44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F961B5-6A61-435E-B59C-E93DB592AA4C}"/>
              </a:ext>
            </a:extLst>
          </p:cNvPr>
          <p:cNvSpPr/>
          <p:nvPr/>
        </p:nvSpPr>
        <p:spPr>
          <a:xfrm>
            <a:off x="2782642" y="4295774"/>
            <a:ext cx="3656258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19D08D-C3F0-4DB5-BF64-EDFDEF854A09}"/>
              </a:ext>
            </a:extLst>
          </p:cNvPr>
          <p:cNvSpPr txBox="1"/>
          <p:nvPr/>
        </p:nvSpPr>
        <p:spPr>
          <a:xfrm>
            <a:off x="2782642" y="1936283"/>
            <a:ext cx="365625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dist">
              <a:lnSpc>
                <a:spcPct val="150000"/>
              </a:lnSpc>
              <a:buAutoNum type="arabicPeriod"/>
            </a:pPr>
            <a:r>
              <a:rPr lang="ko-KR" altLang="en-US" sz="3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팀원소개</a:t>
            </a:r>
            <a:endParaRPr lang="en-US" altLang="ko-KR" sz="32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indent="-742950" algn="dist">
              <a:lnSpc>
                <a:spcPct val="150000"/>
              </a:lnSpc>
              <a:buAutoNum type="arabicPeriod"/>
            </a:pPr>
            <a:r>
              <a:rPr lang="ko-KR" altLang="en-US" sz="3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설명</a:t>
            </a:r>
            <a:endParaRPr lang="en-US" altLang="ko-KR" sz="32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indent="-742950" algn="dist">
              <a:lnSpc>
                <a:spcPct val="150000"/>
              </a:lnSpc>
              <a:buAutoNum type="arabicPeriod"/>
            </a:pPr>
            <a:r>
              <a:rPr lang="ko-KR" altLang="en-US" sz="3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코드 설명</a:t>
            </a:r>
            <a:endParaRPr lang="en-US" altLang="ko-KR" sz="32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indent="-742950" algn="dist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시연영상</a:t>
            </a:r>
          </a:p>
        </p:txBody>
      </p:sp>
    </p:spTree>
    <p:extLst>
      <p:ext uri="{BB962C8B-B14F-4D97-AF65-F5344CB8AC3E}">
        <p14:creationId xmlns:p14="http://schemas.microsoft.com/office/powerpoint/2010/main" val="4179636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F1DC79-0E7D-4B40-A4F4-2413F54BEF26}"/>
              </a:ext>
            </a:extLst>
          </p:cNvPr>
          <p:cNvSpPr txBox="1"/>
          <p:nvPr/>
        </p:nvSpPr>
        <p:spPr>
          <a:xfrm>
            <a:off x="1569073" y="66954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04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77017A3-E5EE-4F61-8B7F-9367A99ABC6E}"/>
              </a:ext>
            </a:extLst>
          </p:cNvPr>
          <p:cNvCxnSpPr>
            <a:cxnSpLocks/>
          </p:cNvCxnSpPr>
          <p:nvPr/>
        </p:nvCxnSpPr>
        <p:spPr>
          <a:xfrm>
            <a:off x="547249" y="174676"/>
            <a:ext cx="79934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75AD683-700A-4390-9279-7C7395B767C5}"/>
              </a:ext>
            </a:extLst>
          </p:cNvPr>
          <p:cNvSpPr txBox="1"/>
          <p:nvPr/>
        </p:nvSpPr>
        <p:spPr>
          <a:xfrm>
            <a:off x="2146139" y="3617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시연영상</a:t>
            </a:r>
            <a:endParaRPr lang="ko-KR" altLang="en-US" sz="1600" dirty="0">
              <a:solidFill>
                <a:srgbClr val="66330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084" y="1441568"/>
            <a:ext cx="6409832" cy="360553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393547" y="5047099"/>
            <a:ext cx="3541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hlinkClick r:id="rId3"/>
              </a:rPr>
              <a:t>https://</a:t>
            </a:r>
            <a:r>
              <a:rPr lang="ko-KR" altLang="en-US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hlinkClick r:id="rId3"/>
              </a:rPr>
              <a:t>youtu.be/vbUkbEXFzHg</a:t>
            </a:r>
            <a:r>
              <a:rPr lang="ko-KR" altLang="en-US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4138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7E05A3A-B5E2-4293-8DD2-8F7269D67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7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1B77C8-9AC8-4202-8262-FF56F364DE2A}"/>
              </a:ext>
            </a:extLst>
          </p:cNvPr>
          <p:cNvSpPr txBox="1"/>
          <p:nvPr/>
        </p:nvSpPr>
        <p:spPr>
          <a:xfrm>
            <a:off x="5095952" y="4598829"/>
            <a:ext cx="2000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[fin</a:t>
            </a:r>
            <a:r>
              <a:rPr lang="ko-KR" alt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episode]</a:t>
            </a:r>
          </a:p>
          <a:p>
            <a:pPr algn="dist"/>
            <a:r>
              <a:rPr lang="ko-KR" altLang="en-US" sz="24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감사합니다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7B02F2E-5D6C-4034-8998-EC526C34FF5F}"/>
              </a:ext>
            </a:extLst>
          </p:cNvPr>
          <p:cNvGrpSpPr/>
          <p:nvPr/>
        </p:nvGrpSpPr>
        <p:grpSpPr>
          <a:xfrm rot="21131261">
            <a:off x="5013934" y="1927938"/>
            <a:ext cx="1040811" cy="1362377"/>
            <a:chOff x="3619803" y="1764197"/>
            <a:chExt cx="1523851" cy="1994658"/>
          </a:xfrm>
        </p:grpSpPr>
        <p:sp>
          <p:nvSpPr>
            <p:cNvPr id="12" name="화살표: 오각형 11">
              <a:extLst>
                <a:ext uri="{FF2B5EF4-FFF2-40B4-BE49-F238E27FC236}">
                  <a16:creationId xmlns:a16="http://schemas.microsoft.com/office/drawing/2014/main" id="{9135EDE4-0667-4C99-9F94-7B390D9F1EED}"/>
                </a:ext>
              </a:extLst>
            </p:cNvPr>
            <p:cNvSpPr/>
            <p:nvPr/>
          </p:nvSpPr>
          <p:spPr>
            <a:xfrm rot="6893012">
              <a:off x="3674814" y="3213576"/>
              <a:ext cx="727229" cy="363329"/>
            </a:xfrm>
            <a:prstGeom prst="homePlate">
              <a:avLst>
                <a:gd name="adj" fmla="val 56876"/>
              </a:avLst>
            </a:prstGeom>
            <a:solidFill>
              <a:srgbClr val="F02D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화살표: 오각형 12">
              <a:extLst>
                <a:ext uri="{FF2B5EF4-FFF2-40B4-BE49-F238E27FC236}">
                  <a16:creationId xmlns:a16="http://schemas.microsoft.com/office/drawing/2014/main" id="{DB812AFE-7F8D-4ECA-BD0D-35D929E05F66}"/>
                </a:ext>
              </a:extLst>
            </p:cNvPr>
            <p:cNvSpPr/>
            <p:nvPr/>
          </p:nvSpPr>
          <p:spPr>
            <a:xfrm rot="3538987">
              <a:off x="4383538" y="3209481"/>
              <a:ext cx="727229" cy="363329"/>
            </a:xfrm>
            <a:prstGeom prst="homePlate">
              <a:avLst>
                <a:gd name="adj" fmla="val 56876"/>
              </a:avLst>
            </a:prstGeom>
            <a:solidFill>
              <a:srgbClr val="F02D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 descr="개체, 손목시계, 시계, 케이크이(가) 표시된 사진&#10;&#10;자동 생성된 설명">
              <a:extLst>
                <a:ext uri="{FF2B5EF4-FFF2-40B4-BE49-F238E27FC236}">
                  <a16:creationId xmlns:a16="http://schemas.microsoft.com/office/drawing/2014/main" id="{AC7D3FCE-1D79-4D9C-B017-BE4DA8D92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803" y="1764197"/>
              <a:ext cx="1523851" cy="1521928"/>
            </a:xfrm>
            <a:prstGeom prst="rect">
              <a:avLst/>
            </a:prstGeom>
          </p:spPr>
        </p:pic>
      </p:grpSp>
      <p:pic>
        <p:nvPicPr>
          <p:cNvPr id="10" name="그림 9" descr="시계이(가) 표시된 사진&#10;&#10;자동 생성된 설명">
            <a:extLst>
              <a:ext uri="{FF2B5EF4-FFF2-40B4-BE49-F238E27FC236}">
                <a16:creationId xmlns:a16="http://schemas.microsoft.com/office/drawing/2014/main" id="{33B66A33-D9A2-4B04-9D2D-EE78CA46D5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171" y="2137092"/>
            <a:ext cx="2339658" cy="233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05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음식이(가) 표시된 사진&#10;&#10;자동 생성된 설명">
            <a:extLst>
              <a:ext uri="{FF2B5EF4-FFF2-40B4-BE49-F238E27FC236}">
                <a16:creationId xmlns:a16="http://schemas.microsoft.com/office/drawing/2014/main" id="{CE51A51E-CA21-4E72-9005-AD3FD5CB1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8B5665-BB24-4DB6-BFC0-78089EDE3B8E}"/>
              </a:ext>
            </a:extLst>
          </p:cNvPr>
          <p:cNvSpPr txBox="1"/>
          <p:nvPr/>
        </p:nvSpPr>
        <p:spPr>
          <a:xfrm>
            <a:off x="2106367" y="857250"/>
            <a:ext cx="27990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44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19D08D-C3F0-4DB5-BF64-EDFDEF854A09}"/>
              </a:ext>
            </a:extLst>
          </p:cNvPr>
          <p:cNvSpPr txBox="1"/>
          <p:nvPr/>
        </p:nvSpPr>
        <p:spPr>
          <a:xfrm>
            <a:off x="2782642" y="1936283"/>
            <a:ext cx="365625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dist">
              <a:lnSpc>
                <a:spcPct val="150000"/>
              </a:lnSpc>
              <a:buAutoNum type="arabicPeriod"/>
            </a:pPr>
            <a:r>
              <a:rPr lang="ko-KR" altLang="en-US" sz="3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팀원소개</a:t>
            </a:r>
            <a:endParaRPr lang="en-US" altLang="ko-KR" sz="32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indent="-742950" algn="dist">
              <a:lnSpc>
                <a:spcPct val="150000"/>
              </a:lnSpc>
              <a:buAutoNum type="arabicPeriod"/>
            </a:pPr>
            <a:r>
              <a:rPr lang="ko-KR" altLang="en-US" sz="3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설명</a:t>
            </a:r>
            <a:endParaRPr lang="en-US" altLang="ko-KR" sz="32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indent="-742950" algn="dist">
              <a:lnSpc>
                <a:spcPct val="150000"/>
              </a:lnSpc>
              <a:buAutoNum type="arabicPeriod"/>
            </a:pPr>
            <a:r>
              <a:rPr lang="ko-KR" altLang="en-US" sz="3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코드 설명</a:t>
            </a:r>
            <a:endParaRPr lang="en-US" altLang="ko-KR" sz="32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indent="-742950" algn="dist">
              <a:lnSpc>
                <a:spcPct val="150000"/>
              </a:lnSpc>
              <a:buAutoNum type="arabicPeriod"/>
            </a:pPr>
            <a:r>
              <a:rPr lang="ko-KR" altLang="en-US" sz="3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시연영상</a:t>
            </a:r>
          </a:p>
        </p:txBody>
      </p:sp>
    </p:spTree>
    <p:extLst>
      <p:ext uri="{BB962C8B-B14F-4D97-AF65-F5344CB8AC3E}">
        <p14:creationId xmlns:p14="http://schemas.microsoft.com/office/powerpoint/2010/main" val="1549213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음식이(가) 표시된 사진&#10;&#10;자동 생성된 설명">
            <a:extLst>
              <a:ext uri="{FF2B5EF4-FFF2-40B4-BE49-F238E27FC236}">
                <a16:creationId xmlns:a16="http://schemas.microsoft.com/office/drawing/2014/main" id="{CE51A51E-CA21-4E72-9005-AD3FD5CB1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8B5665-BB24-4DB6-BFC0-78089EDE3B8E}"/>
              </a:ext>
            </a:extLst>
          </p:cNvPr>
          <p:cNvSpPr txBox="1"/>
          <p:nvPr/>
        </p:nvSpPr>
        <p:spPr>
          <a:xfrm>
            <a:off x="2106367" y="857250"/>
            <a:ext cx="27990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44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F961B5-6A61-435E-B59C-E93DB592AA4C}"/>
              </a:ext>
            </a:extLst>
          </p:cNvPr>
          <p:cNvSpPr/>
          <p:nvPr/>
        </p:nvSpPr>
        <p:spPr>
          <a:xfrm>
            <a:off x="2782642" y="2114550"/>
            <a:ext cx="3656258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19D08D-C3F0-4DB5-BF64-EDFDEF854A09}"/>
              </a:ext>
            </a:extLst>
          </p:cNvPr>
          <p:cNvSpPr txBox="1"/>
          <p:nvPr/>
        </p:nvSpPr>
        <p:spPr>
          <a:xfrm>
            <a:off x="2782642" y="1936283"/>
            <a:ext cx="365625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dist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팀원소개</a:t>
            </a:r>
            <a:endParaRPr lang="en-US" altLang="ko-KR" sz="3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indent="-742950" algn="dist">
              <a:lnSpc>
                <a:spcPct val="150000"/>
              </a:lnSpc>
              <a:buAutoNum type="arabicPeriod"/>
            </a:pPr>
            <a:r>
              <a:rPr lang="ko-KR" altLang="en-US" sz="3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설명</a:t>
            </a:r>
            <a:endParaRPr lang="en-US" altLang="ko-KR" sz="32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indent="-742950" algn="dist">
              <a:lnSpc>
                <a:spcPct val="150000"/>
              </a:lnSpc>
              <a:buAutoNum type="arabicPeriod"/>
            </a:pPr>
            <a:r>
              <a:rPr lang="ko-KR" altLang="en-US" sz="3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코드 설명</a:t>
            </a:r>
            <a:endParaRPr lang="en-US" altLang="ko-KR" sz="32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indent="-742950" algn="dist">
              <a:lnSpc>
                <a:spcPct val="150000"/>
              </a:lnSpc>
              <a:buAutoNum type="arabicPeriod"/>
            </a:pPr>
            <a:r>
              <a:rPr lang="ko-KR" altLang="en-US" sz="3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시연영상</a:t>
            </a:r>
          </a:p>
        </p:txBody>
      </p:sp>
    </p:spTree>
    <p:extLst>
      <p:ext uri="{BB962C8B-B14F-4D97-AF65-F5344CB8AC3E}">
        <p14:creationId xmlns:p14="http://schemas.microsoft.com/office/powerpoint/2010/main" val="4220492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11684A5-03A1-470A-82F5-D87A9D68F2C2}"/>
              </a:ext>
            </a:extLst>
          </p:cNvPr>
          <p:cNvSpPr/>
          <p:nvPr/>
        </p:nvSpPr>
        <p:spPr>
          <a:xfrm>
            <a:off x="547249" y="895533"/>
            <a:ext cx="10762725" cy="1200106"/>
          </a:xfrm>
          <a:prstGeom prst="roundRect">
            <a:avLst/>
          </a:prstGeom>
          <a:solidFill>
            <a:schemeClr val="bg1"/>
          </a:solidFill>
          <a:ln>
            <a:solidFill>
              <a:srgbClr val="412B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81E28-7F78-4145-AF6C-2278BDBFB302}"/>
              </a:ext>
            </a:extLst>
          </p:cNvPr>
          <p:cNvSpPr txBox="1"/>
          <p:nvPr/>
        </p:nvSpPr>
        <p:spPr>
          <a:xfrm>
            <a:off x="2224911" y="4002563"/>
            <a:ext cx="862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정지현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AADC44-D781-4C4B-80C1-AE09363EBD67}"/>
              </a:ext>
            </a:extLst>
          </p:cNvPr>
          <p:cNvSpPr txBox="1"/>
          <p:nvPr/>
        </p:nvSpPr>
        <p:spPr>
          <a:xfrm>
            <a:off x="1779228" y="4041436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조장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AF5B4CF-CEFC-49C9-BFD4-B4C01DF6DC47}"/>
              </a:ext>
            </a:extLst>
          </p:cNvPr>
          <p:cNvSpPr txBox="1"/>
          <p:nvPr/>
        </p:nvSpPr>
        <p:spPr>
          <a:xfrm>
            <a:off x="6280811" y="4592366"/>
            <a:ext cx="200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아트디자인</a:t>
            </a: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361950" algn="dist"/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캐릭터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스킬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아이콘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UI, </a:t>
            </a:r>
            <a:r>
              <a:rPr lang="ko-KR" altLang="en-US" sz="14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메인화면</a:t>
            </a: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에셋탐색</a:t>
            </a:r>
            <a:endParaRPr lang="ko-KR" altLang="en-US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6FEA84-D735-425A-B885-ACE029763A3D}"/>
              </a:ext>
            </a:extLst>
          </p:cNvPr>
          <p:cNvSpPr txBox="1"/>
          <p:nvPr/>
        </p:nvSpPr>
        <p:spPr>
          <a:xfrm>
            <a:off x="1219266" y="4530811"/>
            <a:ext cx="23809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문서작업</a:t>
            </a: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 algn="dist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스토리 및 대사작성</a:t>
            </a: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 algn="dist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콜라이더와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애니메이션</a:t>
            </a: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에셋탐색</a:t>
            </a:r>
            <a:endParaRPr lang="ko-KR" altLang="en-US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4546F2-0230-4C1D-A9C9-370447CBEDE1}"/>
              </a:ext>
            </a:extLst>
          </p:cNvPr>
          <p:cNvSpPr txBox="1"/>
          <p:nvPr/>
        </p:nvSpPr>
        <p:spPr>
          <a:xfrm>
            <a:off x="1569073" y="66954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01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05A569A-4745-43D1-8268-9A9FCA0E3A0A}"/>
              </a:ext>
            </a:extLst>
          </p:cNvPr>
          <p:cNvCxnSpPr>
            <a:cxnSpLocks/>
          </p:cNvCxnSpPr>
          <p:nvPr/>
        </p:nvCxnSpPr>
        <p:spPr>
          <a:xfrm>
            <a:off x="547249" y="174676"/>
            <a:ext cx="79934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6AD0649-48F0-41CA-BAB6-A911E57919EB}"/>
              </a:ext>
            </a:extLst>
          </p:cNvPr>
          <p:cNvSpPr txBox="1"/>
          <p:nvPr/>
        </p:nvSpPr>
        <p:spPr>
          <a:xfrm>
            <a:off x="2146139" y="36176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팀원 소개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| </a:t>
            </a:r>
            <a:r>
              <a:rPr lang="ko-KR" altLang="en-US" sz="1600" dirty="0">
                <a:solidFill>
                  <a:srgbClr val="6633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팀원역할</a:t>
            </a:r>
          </a:p>
        </p:txBody>
      </p:sp>
      <p:pic>
        <p:nvPicPr>
          <p:cNvPr id="12" name="그림 11" descr="노트북, 앉아있는, 컴퓨터, 검은색이(가) 표시된 사진&#10;&#10;자동 생성된 설명">
            <a:extLst>
              <a:ext uri="{FF2B5EF4-FFF2-40B4-BE49-F238E27FC236}">
                <a16:creationId xmlns:a16="http://schemas.microsoft.com/office/drawing/2014/main" id="{A24748B1-0A2C-4F08-803B-FBF64B1B58C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162" y="2967478"/>
            <a:ext cx="569692" cy="5696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793CABE-F2A3-4BD8-9647-D6185E92420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356" y="2871458"/>
            <a:ext cx="665712" cy="6657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04A6218-CBF8-4056-9AF5-C5C72DFDFEA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557" y="2952486"/>
            <a:ext cx="584684" cy="58468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A7F6EAC-B352-46BB-A638-E98C0AE7AD0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40" y="2952486"/>
            <a:ext cx="584684" cy="58468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C44D02A-55E1-47BA-827F-F472AD00F907}"/>
              </a:ext>
            </a:extLst>
          </p:cNvPr>
          <p:cNvSpPr/>
          <p:nvPr/>
        </p:nvSpPr>
        <p:spPr>
          <a:xfrm>
            <a:off x="1772303" y="3706183"/>
            <a:ext cx="1292427" cy="81671"/>
          </a:xfrm>
          <a:prstGeom prst="rect">
            <a:avLst/>
          </a:prstGeom>
          <a:solidFill>
            <a:srgbClr val="6633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60258F-3F53-4280-B293-21A743DEB788}"/>
              </a:ext>
            </a:extLst>
          </p:cNvPr>
          <p:cNvSpPr txBox="1"/>
          <p:nvPr/>
        </p:nvSpPr>
        <p:spPr>
          <a:xfrm>
            <a:off x="4462213" y="4002563"/>
            <a:ext cx="862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임채선</a:t>
            </a:r>
            <a:endParaRPr lang="ko-KR" altLang="en-US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433B202-7DDC-45F8-BD72-0FA183A96F03}"/>
              </a:ext>
            </a:extLst>
          </p:cNvPr>
          <p:cNvSpPr/>
          <p:nvPr/>
        </p:nvSpPr>
        <p:spPr>
          <a:xfrm>
            <a:off x="4247369" y="3706183"/>
            <a:ext cx="1292427" cy="816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9E5FC0-3961-43FC-8077-7F8AF011F576}"/>
              </a:ext>
            </a:extLst>
          </p:cNvPr>
          <p:cNvSpPr txBox="1"/>
          <p:nvPr/>
        </p:nvSpPr>
        <p:spPr>
          <a:xfrm>
            <a:off x="6824031" y="4002563"/>
            <a:ext cx="862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윤설희</a:t>
            </a:r>
            <a:endParaRPr lang="ko-KR" altLang="en-US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CDD49D9-42BD-4479-9377-3210E39F7637}"/>
              </a:ext>
            </a:extLst>
          </p:cNvPr>
          <p:cNvSpPr/>
          <p:nvPr/>
        </p:nvSpPr>
        <p:spPr>
          <a:xfrm>
            <a:off x="6609186" y="3706183"/>
            <a:ext cx="1292427" cy="81671"/>
          </a:xfrm>
          <a:prstGeom prst="rect">
            <a:avLst/>
          </a:prstGeom>
          <a:solidFill>
            <a:srgbClr val="6633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7B9D551-7981-4082-8F3F-000081803316}"/>
              </a:ext>
            </a:extLst>
          </p:cNvPr>
          <p:cNvSpPr txBox="1"/>
          <p:nvPr/>
        </p:nvSpPr>
        <p:spPr>
          <a:xfrm>
            <a:off x="9245531" y="4002563"/>
            <a:ext cx="862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하윤주</a:t>
            </a:r>
            <a:endParaRPr lang="ko-KR" altLang="en-US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567807B-E9AC-4928-9C66-A2FE5AA92BEC}"/>
              </a:ext>
            </a:extLst>
          </p:cNvPr>
          <p:cNvSpPr/>
          <p:nvPr/>
        </p:nvSpPr>
        <p:spPr>
          <a:xfrm>
            <a:off x="9030686" y="3706183"/>
            <a:ext cx="1292427" cy="816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DE80FE0-E744-4C12-BF7D-DD9E46485E55}"/>
              </a:ext>
            </a:extLst>
          </p:cNvPr>
          <p:cNvSpPr txBox="1"/>
          <p:nvPr/>
        </p:nvSpPr>
        <p:spPr>
          <a:xfrm>
            <a:off x="4315580" y="4530811"/>
            <a:ext cx="1341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몬스터</a:t>
            </a: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아이템</a:t>
            </a: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보스몹</a:t>
            </a: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엔딩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1048C5-2A73-4201-B999-3AF25F7FBC71}"/>
              </a:ext>
            </a:extLst>
          </p:cNvPr>
          <p:cNvSpPr txBox="1"/>
          <p:nvPr/>
        </p:nvSpPr>
        <p:spPr>
          <a:xfrm>
            <a:off x="9006283" y="4530811"/>
            <a:ext cx="13412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캐릭터</a:t>
            </a: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</a:t>
            </a: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화면전환</a:t>
            </a: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UI</a:t>
            </a:r>
            <a:r>
              <a:rPr lang="ko-KR" altLang="en-US" sz="16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관리</a:t>
            </a:r>
            <a:endParaRPr lang="en-US" altLang="ko-KR" sz="1600" dirty="0" smtClean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사운드</a:t>
            </a:r>
            <a:endParaRPr lang="ko-KR" altLang="en-US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03CCCF-1D68-436A-A935-576A718FB612}"/>
              </a:ext>
            </a:extLst>
          </p:cNvPr>
          <p:cNvSpPr txBox="1"/>
          <p:nvPr/>
        </p:nvSpPr>
        <p:spPr>
          <a:xfrm>
            <a:off x="2099078" y="2471348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12B0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기획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662D80-F78B-48A5-A9D4-A76DA81B668B}"/>
              </a:ext>
            </a:extLst>
          </p:cNvPr>
          <p:cNvSpPr txBox="1"/>
          <p:nvPr/>
        </p:nvSpPr>
        <p:spPr>
          <a:xfrm>
            <a:off x="4296303" y="247134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12B0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프로그래머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037667-70D1-4743-B151-8B057E2792F3}"/>
              </a:ext>
            </a:extLst>
          </p:cNvPr>
          <p:cNvSpPr txBox="1"/>
          <p:nvPr/>
        </p:nvSpPr>
        <p:spPr>
          <a:xfrm>
            <a:off x="9044340" y="247134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412B0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프로그래머</a:t>
            </a:r>
            <a:endParaRPr lang="ko-KR" altLang="en-US" dirty="0">
              <a:solidFill>
                <a:srgbClr val="412B0F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AC4674-5015-4A25-928E-80DACD8D0583}"/>
              </a:ext>
            </a:extLst>
          </p:cNvPr>
          <p:cNvSpPr txBox="1"/>
          <p:nvPr/>
        </p:nvSpPr>
        <p:spPr>
          <a:xfrm>
            <a:off x="6642275" y="2471348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12B0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아트</a:t>
            </a:r>
            <a:r>
              <a:rPr lang="en-US" altLang="ko-KR" dirty="0">
                <a:solidFill>
                  <a:srgbClr val="412B0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</a:t>
            </a:r>
            <a:r>
              <a:rPr lang="ko-KR" altLang="en-US" dirty="0">
                <a:solidFill>
                  <a:srgbClr val="412B0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디자인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7F0FCA-997F-4DF8-9FB7-1684716E9F7F}"/>
              </a:ext>
            </a:extLst>
          </p:cNvPr>
          <p:cNvSpPr txBox="1"/>
          <p:nvPr/>
        </p:nvSpPr>
        <p:spPr>
          <a:xfrm>
            <a:off x="1785175" y="3807554"/>
            <a:ext cx="124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글로벌경영학과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C932C0-9F76-4E19-8346-043C78370BEF}"/>
              </a:ext>
            </a:extLst>
          </p:cNvPr>
          <p:cNvSpPr txBox="1"/>
          <p:nvPr/>
        </p:nvSpPr>
        <p:spPr>
          <a:xfrm>
            <a:off x="4273005" y="3807554"/>
            <a:ext cx="124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컴퓨터과학과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7271FD-4120-4176-8B51-C74119B14F9D}"/>
              </a:ext>
            </a:extLst>
          </p:cNvPr>
          <p:cNvSpPr txBox="1"/>
          <p:nvPr/>
        </p:nvSpPr>
        <p:spPr>
          <a:xfrm>
            <a:off x="9052312" y="3807554"/>
            <a:ext cx="124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컴퓨터과학과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0B7ABD-9AA7-4FC4-BA9A-FF7636AF4888}"/>
              </a:ext>
            </a:extLst>
          </p:cNvPr>
          <p:cNvSpPr txBox="1"/>
          <p:nvPr/>
        </p:nvSpPr>
        <p:spPr>
          <a:xfrm>
            <a:off x="6630812" y="3807554"/>
            <a:ext cx="124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생활예술학과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5F14E3-9836-4575-9C92-694B2828B8BC}"/>
              </a:ext>
            </a:extLst>
          </p:cNvPr>
          <p:cNvSpPr txBox="1"/>
          <p:nvPr/>
        </p:nvSpPr>
        <p:spPr>
          <a:xfrm>
            <a:off x="1177436" y="1326123"/>
            <a:ext cx="1374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412B0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Merge</a:t>
            </a:r>
            <a:endParaRPr lang="ko-KR" altLang="en-US" sz="3200" dirty="0">
              <a:solidFill>
                <a:srgbClr val="412B0F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53662BE-E130-4A1B-B955-BB733745792A}"/>
              </a:ext>
            </a:extLst>
          </p:cNvPr>
          <p:cNvSpPr txBox="1"/>
          <p:nvPr/>
        </p:nvSpPr>
        <p:spPr>
          <a:xfrm>
            <a:off x="1363991" y="1081941"/>
            <a:ext cx="904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why</a:t>
            </a:r>
            <a:endParaRPr lang="ko-KR" altLang="en-US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9BF4F0D-8CB8-4F7A-AE2E-C5E7BEBF9ACB}"/>
              </a:ext>
            </a:extLst>
          </p:cNvPr>
          <p:cNvSpPr txBox="1"/>
          <p:nvPr/>
        </p:nvSpPr>
        <p:spPr>
          <a:xfrm>
            <a:off x="3302059" y="1328812"/>
            <a:ext cx="725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다양한 과에서 모인 우리들의 역량과 아이디어를 잘 합쳐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(merge)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보자는 의미</a:t>
            </a:r>
          </a:p>
        </p:txBody>
      </p:sp>
    </p:spTree>
    <p:extLst>
      <p:ext uri="{BB962C8B-B14F-4D97-AF65-F5344CB8AC3E}">
        <p14:creationId xmlns:p14="http://schemas.microsoft.com/office/powerpoint/2010/main" val="682274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음식이(가) 표시된 사진&#10;&#10;자동 생성된 설명">
            <a:extLst>
              <a:ext uri="{FF2B5EF4-FFF2-40B4-BE49-F238E27FC236}">
                <a16:creationId xmlns:a16="http://schemas.microsoft.com/office/drawing/2014/main" id="{CE51A51E-CA21-4E72-9005-AD3FD5CB1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8B5665-BB24-4DB6-BFC0-78089EDE3B8E}"/>
              </a:ext>
            </a:extLst>
          </p:cNvPr>
          <p:cNvSpPr txBox="1"/>
          <p:nvPr/>
        </p:nvSpPr>
        <p:spPr>
          <a:xfrm>
            <a:off x="2106367" y="857250"/>
            <a:ext cx="27990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44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F961B5-6A61-435E-B59C-E93DB592AA4C}"/>
              </a:ext>
            </a:extLst>
          </p:cNvPr>
          <p:cNvSpPr/>
          <p:nvPr/>
        </p:nvSpPr>
        <p:spPr>
          <a:xfrm>
            <a:off x="2782642" y="2867024"/>
            <a:ext cx="3656258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19D08D-C3F0-4DB5-BF64-EDFDEF854A09}"/>
              </a:ext>
            </a:extLst>
          </p:cNvPr>
          <p:cNvSpPr txBox="1"/>
          <p:nvPr/>
        </p:nvSpPr>
        <p:spPr>
          <a:xfrm>
            <a:off x="2782642" y="1936283"/>
            <a:ext cx="365625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dist">
              <a:lnSpc>
                <a:spcPct val="150000"/>
              </a:lnSpc>
              <a:buAutoNum type="arabicPeriod"/>
            </a:pPr>
            <a:r>
              <a:rPr lang="ko-KR" altLang="en-US" sz="3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팀원소개</a:t>
            </a:r>
            <a:endParaRPr lang="en-US" altLang="ko-KR" sz="32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indent="-742950" algn="dist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설명</a:t>
            </a:r>
            <a:endParaRPr lang="en-US" altLang="ko-KR" sz="3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indent="-742950" algn="dist">
              <a:lnSpc>
                <a:spcPct val="150000"/>
              </a:lnSpc>
              <a:buAutoNum type="arabicPeriod"/>
            </a:pPr>
            <a:r>
              <a:rPr lang="ko-KR" altLang="en-US" sz="3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코드 설명</a:t>
            </a:r>
            <a:endParaRPr lang="en-US" altLang="ko-KR" sz="32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indent="-742950" algn="dist">
              <a:lnSpc>
                <a:spcPct val="150000"/>
              </a:lnSpc>
              <a:buAutoNum type="arabicPeriod"/>
            </a:pPr>
            <a:r>
              <a:rPr lang="ko-KR" altLang="en-US" sz="3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시연영상</a:t>
            </a:r>
          </a:p>
        </p:txBody>
      </p:sp>
    </p:spTree>
    <p:extLst>
      <p:ext uri="{BB962C8B-B14F-4D97-AF65-F5344CB8AC3E}">
        <p14:creationId xmlns:p14="http://schemas.microsoft.com/office/powerpoint/2010/main" val="1698731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01A560-7A8D-40E6-9413-4ACA6AFC0147}"/>
              </a:ext>
            </a:extLst>
          </p:cNvPr>
          <p:cNvSpPr/>
          <p:nvPr/>
        </p:nvSpPr>
        <p:spPr>
          <a:xfrm>
            <a:off x="2146139" y="2181224"/>
            <a:ext cx="7934324" cy="16097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C35487-C545-482A-BC25-5AA025AC8B35}"/>
              </a:ext>
            </a:extLst>
          </p:cNvPr>
          <p:cNvSpPr txBox="1"/>
          <p:nvPr/>
        </p:nvSpPr>
        <p:spPr>
          <a:xfrm>
            <a:off x="1569073" y="66954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02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12B7391-1AD1-4B9C-8027-9897FA79ED8F}"/>
              </a:ext>
            </a:extLst>
          </p:cNvPr>
          <p:cNvCxnSpPr>
            <a:cxnSpLocks/>
          </p:cNvCxnSpPr>
          <p:nvPr/>
        </p:nvCxnSpPr>
        <p:spPr>
          <a:xfrm>
            <a:off x="547249" y="174676"/>
            <a:ext cx="79934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0BC071C-D38B-451C-BF92-EC62C19ED43B}"/>
              </a:ext>
            </a:extLst>
          </p:cNvPr>
          <p:cNvSpPr txBox="1"/>
          <p:nvPr/>
        </p:nvSpPr>
        <p:spPr>
          <a:xfrm>
            <a:off x="2146139" y="3617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게임설명</a:t>
            </a:r>
            <a:endParaRPr lang="ko-KR" altLang="en-US" sz="1600" dirty="0">
              <a:solidFill>
                <a:srgbClr val="66330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31" name="그림 30" descr="그리기, 음식이(가) 표시된 사진&#10;&#10;자동 생성된 설명">
            <a:extLst>
              <a:ext uri="{FF2B5EF4-FFF2-40B4-BE49-F238E27FC236}">
                <a16:creationId xmlns:a16="http://schemas.microsoft.com/office/drawing/2014/main" id="{017E15BE-E60A-4BC3-A8EA-D5220FFF2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446" y="2357412"/>
            <a:ext cx="4443711" cy="12573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B8F5C0-0B5B-4AA4-8249-F46741310B88}"/>
              </a:ext>
            </a:extLst>
          </p:cNvPr>
          <p:cNvSpPr txBox="1"/>
          <p:nvPr/>
        </p:nvSpPr>
        <p:spPr>
          <a:xfrm>
            <a:off x="2827409" y="4094636"/>
            <a:ext cx="65717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gre</a:t>
            </a:r>
            <a:r>
              <a:rPr lang="en-US" altLang="ko-KR" b="1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tel</a:t>
            </a:r>
            <a:r>
              <a:rPr lang="en-US" altLang="ko-KR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+</a:t>
            </a:r>
            <a:r>
              <a:rPr lang="en-US" altLang="ko-KR" b="1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tell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= </a:t>
            </a:r>
            <a:r>
              <a:rPr lang="ko-KR" altLang="en-US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그레텔의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이야기를 말하다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그림자에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Hensel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</a:t>
            </a:r>
            <a:r>
              <a:rPr lang="en-US" altLang="ko-KR" sz="24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넣어 결국 </a:t>
            </a:r>
            <a:r>
              <a:rPr lang="ko-KR" altLang="en-US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헨젤과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그레텔의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이야기임을 표현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68CBA1-0318-42C8-A8BA-C6CD2A73FCC6}"/>
              </a:ext>
            </a:extLst>
          </p:cNvPr>
          <p:cNvSpPr txBox="1"/>
          <p:nvPr/>
        </p:nvSpPr>
        <p:spPr>
          <a:xfrm>
            <a:off x="5423380" y="1691540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로고 설명</a:t>
            </a:r>
          </a:p>
        </p:txBody>
      </p:sp>
    </p:spTree>
    <p:extLst>
      <p:ext uri="{BB962C8B-B14F-4D97-AF65-F5344CB8AC3E}">
        <p14:creationId xmlns:p14="http://schemas.microsoft.com/office/powerpoint/2010/main" val="615480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8EC35487-C545-482A-BC25-5AA025AC8B35}"/>
              </a:ext>
            </a:extLst>
          </p:cNvPr>
          <p:cNvSpPr txBox="1"/>
          <p:nvPr/>
        </p:nvSpPr>
        <p:spPr>
          <a:xfrm>
            <a:off x="1569073" y="66954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02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12B7391-1AD1-4B9C-8027-9897FA79ED8F}"/>
              </a:ext>
            </a:extLst>
          </p:cNvPr>
          <p:cNvCxnSpPr>
            <a:cxnSpLocks/>
          </p:cNvCxnSpPr>
          <p:nvPr/>
        </p:nvCxnSpPr>
        <p:spPr>
          <a:xfrm>
            <a:off x="547249" y="174676"/>
            <a:ext cx="79934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6B8F5C0-0B5B-4AA4-8249-F46741310B88}"/>
              </a:ext>
            </a:extLst>
          </p:cNvPr>
          <p:cNvSpPr txBox="1"/>
          <p:nvPr/>
        </p:nvSpPr>
        <p:spPr>
          <a:xfrm>
            <a:off x="252879" y="356467"/>
            <a:ext cx="1423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메인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UI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3C00F0-C5A4-4E7E-B1FB-506207B0A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4" y="725799"/>
            <a:ext cx="4767027" cy="26724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CBB586-45D1-4A70-84DC-8125FB46E426}"/>
              </a:ext>
            </a:extLst>
          </p:cNvPr>
          <p:cNvSpPr txBox="1"/>
          <p:nvPr/>
        </p:nvSpPr>
        <p:spPr>
          <a:xfrm>
            <a:off x="252879" y="3641568"/>
            <a:ext cx="1423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갤러리 추가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26F1A2-C857-4076-A363-5CCBB24FA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29" y="4010899"/>
            <a:ext cx="4683802" cy="26062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91ECFC-143C-47E7-B358-6AEA8D9C6780}"/>
              </a:ext>
            </a:extLst>
          </p:cNvPr>
          <p:cNvSpPr txBox="1"/>
          <p:nvPr/>
        </p:nvSpPr>
        <p:spPr>
          <a:xfrm>
            <a:off x="6070439" y="343953"/>
            <a:ext cx="1825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세이브 슬롯 추가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182D38-BFCD-426D-9E3B-AE89E8D97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363" y="695022"/>
            <a:ext cx="4835726" cy="27032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BB594C3-9818-4962-A37C-F98C50FDAB41}"/>
              </a:ext>
            </a:extLst>
          </p:cNvPr>
          <p:cNvSpPr txBox="1"/>
          <p:nvPr/>
        </p:nvSpPr>
        <p:spPr>
          <a:xfrm>
            <a:off x="2146139" y="36176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게임 설명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| </a:t>
            </a:r>
            <a:r>
              <a:rPr lang="ko-KR" altLang="en-US" sz="1600" dirty="0" err="1">
                <a:solidFill>
                  <a:srgbClr val="6633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변경점</a:t>
            </a:r>
            <a:endParaRPr lang="ko-KR" altLang="en-US" sz="1600" dirty="0">
              <a:solidFill>
                <a:srgbClr val="66330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E5BE63-2CD7-4789-977D-0C153F45AD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363" y="4010899"/>
            <a:ext cx="4725868" cy="264117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931860-BE11-4BC3-B6C5-9FEF7A45F637}"/>
              </a:ext>
            </a:extLst>
          </p:cNvPr>
          <p:cNvSpPr txBox="1"/>
          <p:nvPr/>
        </p:nvSpPr>
        <p:spPr>
          <a:xfrm>
            <a:off x="6096000" y="3651967"/>
            <a:ext cx="3057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UI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개선 및 스테이지 목표 추가</a:t>
            </a:r>
          </a:p>
        </p:txBody>
      </p:sp>
    </p:spTree>
    <p:extLst>
      <p:ext uri="{BB962C8B-B14F-4D97-AF65-F5344CB8AC3E}">
        <p14:creationId xmlns:p14="http://schemas.microsoft.com/office/powerpoint/2010/main" val="2539319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674F419-04D2-455C-816B-0A0BB6DF2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97" y="750461"/>
            <a:ext cx="4381275" cy="2265929"/>
          </a:xfrm>
          <a:prstGeom prst="rect">
            <a:avLst/>
          </a:prstGeom>
          <a:ln>
            <a:solidFill>
              <a:srgbClr val="663300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657FF3F-93CE-451D-8E87-E1B9856762A9}"/>
              </a:ext>
            </a:extLst>
          </p:cNvPr>
          <p:cNvSpPr/>
          <p:nvPr/>
        </p:nvSpPr>
        <p:spPr>
          <a:xfrm>
            <a:off x="387697" y="381129"/>
            <a:ext cx="2010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Unity Asset Store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0249E4-939F-4555-8E3F-AEA91E62291F}"/>
              </a:ext>
            </a:extLst>
          </p:cNvPr>
          <p:cNvSpPr/>
          <p:nvPr/>
        </p:nvSpPr>
        <p:spPr>
          <a:xfrm>
            <a:off x="2310607" y="3763961"/>
            <a:ext cx="3329758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u="sng" kern="100" dirty="0">
                <a:solidFill>
                  <a:srgbClr val="0000FF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hlinkClick r:id="rId3"/>
              </a:rPr>
              <a:t>https://kitterlings.itch.io/jeremy-and-martha</a:t>
            </a:r>
            <a:endParaRPr lang="ko-KR" altLang="ko-KR" sz="1200" kern="1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AD475D9-5C56-44EF-B38A-489EAF9A70E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62232" y="4069693"/>
            <a:ext cx="948176" cy="2305632"/>
          </a:xfrm>
          <a:prstGeom prst="rect">
            <a:avLst/>
          </a:prstGeom>
          <a:ln>
            <a:solidFill>
              <a:srgbClr val="663300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35E80F-7F43-4768-B517-45906C74CD4F}"/>
              </a:ext>
            </a:extLst>
          </p:cNvPr>
          <p:cNvSpPr/>
          <p:nvPr/>
        </p:nvSpPr>
        <p:spPr>
          <a:xfrm>
            <a:off x="295684" y="3695690"/>
            <a:ext cx="2095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외부 사이트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(itch.io)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3B02F9F-5C1A-40E4-AABC-6AE1F93FCE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197" y="4069693"/>
            <a:ext cx="3842720" cy="2305632"/>
          </a:xfrm>
          <a:prstGeom prst="rect">
            <a:avLst/>
          </a:prstGeom>
          <a:ln>
            <a:solidFill>
              <a:srgbClr val="66330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B9138B-78A2-44EC-9F86-20FB494130C8}"/>
              </a:ext>
            </a:extLst>
          </p:cNvPr>
          <p:cNvSpPr txBox="1"/>
          <p:nvPr/>
        </p:nvSpPr>
        <p:spPr>
          <a:xfrm>
            <a:off x="1569073" y="66954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02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85D678-1C7C-40AF-87F7-C7476856CA99}"/>
              </a:ext>
            </a:extLst>
          </p:cNvPr>
          <p:cNvCxnSpPr>
            <a:cxnSpLocks/>
          </p:cNvCxnSpPr>
          <p:nvPr/>
        </p:nvCxnSpPr>
        <p:spPr>
          <a:xfrm>
            <a:off x="547249" y="174676"/>
            <a:ext cx="79934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5D0F1FA-C1C6-4731-9803-A8D5BA6138A2}"/>
              </a:ext>
            </a:extLst>
          </p:cNvPr>
          <p:cNvSpPr txBox="1"/>
          <p:nvPr/>
        </p:nvSpPr>
        <p:spPr>
          <a:xfrm>
            <a:off x="2146139" y="36176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게임 설명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| </a:t>
            </a:r>
            <a:r>
              <a:rPr lang="ko-KR" altLang="en-US" sz="1600" dirty="0" err="1">
                <a:solidFill>
                  <a:srgbClr val="6633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사용에셋</a:t>
            </a:r>
            <a:endParaRPr lang="ko-KR" altLang="en-US" sz="1600" dirty="0">
              <a:solidFill>
                <a:srgbClr val="66330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D7FD11-DC2A-41D2-B932-8717409EDE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525" y="2177713"/>
            <a:ext cx="469782" cy="4697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A723F5-7045-4B15-B14F-16A6B83208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10" y="2135807"/>
            <a:ext cx="553594" cy="5535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21C62A6-8573-4ADF-AE8B-B698CC2393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255" y="2076180"/>
            <a:ext cx="553594" cy="5535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2F18D2F-1FE1-4701-A60C-3A11FEB4F4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566" y="1318762"/>
            <a:ext cx="660741" cy="55359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57E0656-B24F-4A58-A42E-146EA63743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429" y="1058681"/>
            <a:ext cx="960554" cy="831249"/>
          </a:xfrm>
          <a:prstGeom prst="rect">
            <a:avLst/>
          </a:prstGeom>
        </p:spPr>
      </p:pic>
      <p:pic>
        <p:nvPicPr>
          <p:cNvPr id="27" name="그림 26" descr="실내, 테이블, 켜진, 음식이(가) 표시된 사진&#10;&#10;자동 생성된 설명">
            <a:extLst>
              <a:ext uri="{FF2B5EF4-FFF2-40B4-BE49-F238E27FC236}">
                <a16:creationId xmlns:a16="http://schemas.microsoft.com/office/drawing/2014/main" id="{64BA8A7A-2257-4B6B-887D-6E890172F4D5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894" y="4069693"/>
            <a:ext cx="3842721" cy="2305632"/>
          </a:xfrm>
          <a:prstGeom prst="rect">
            <a:avLst/>
          </a:prstGeom>
          <a:ln>
            <a:solidFill>
              <a:srgbClr val="663300"/>
            </a:solidFill>
          </a:ln>
        </p:spPr>
      </p:pic>
      <p:pic>
        <p:nvPicPr>
          <p:cNvPr id="32" name="그림 31" descr="벽돌이(가) 표시된 사진&#10;&#10;자동 생성된 설명">
            <a:extLst>
              <a:ext uri="{FF2B5EF4-FFF2-40B4-BE49-F238E27FC236}">
                <a16:creationId xmlns:a16="http://schemas.microsoft.com/office/drawing/2014/main" id="{E2A3BEEB-A903-4FAE-93B9-BAD497EBF7D1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768" y="1461832"/>
            <a:ext cx="643490" cy="64349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8612485-1E71-480B-AB54-490AF575BD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278" y="1307416"/>
            <a:ext cx="1025578" cy="952322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B9BEC52-E2AE-4695-841D-8B1702F3907F}"/>
              </a:ext>
            </a:extLst>
          </p:cNvPr>
          <p:cNvSpPr/>
          <p:nvPr/>
        </p:nvSpPr>
        <p:spPr>
          <a:xfrm>
            <a:off x="5340689" y="750461"/>
            <a:ext cx="2765086" cy="2265929"/>
          </a:xfrm>
          <a:prstGeom prst="rect">
            <a:avLst/>
          </a:prstGeom>
          <a:noFill/>
          <a:ln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E180911-A51A-43E0-AC17-F2AB0C392B22}"/>
              </a:ext>
            </a:extLst>
          </p:cNvPr>
          <p:cNvSpPr/>
          <p:nvPr/>
        </p:nvSpPr>
        <p:spPr>
          <a:xfrm>
            <a:off x="8750715" y="750460"/>
            <a:ext cx="2765086" cy="2265929"/>
          </a:xfrm>
          <a:prstGeom prst="rect">
            <a:avLst/>
          </a:prstGeom>
          <a:noFill/>
          <a:ln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71A57A2-4F19-457C-A3CB-EAD34CD160B9}"/>
              </a:ext>
            </a:extLst>
          </p:cNvPr>
          <p:cNvSpPr/>
          <p:nvPr/>
        </p:nvSpPr>
        <p:spPr>
          <a:xfrm>
            <a:off x="2068741" y="3028102"/>
            <a:ext cx="1019186" cy="294020"/>
          </a:xfrm>
          <a:prstGeom prst="rect">
            <a:avLst/>
          </a:prstGeom>
          <a:solidFill>
            <a:srgbClr val="412B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맵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122DE61-4962-46E4-A8C0-92909B9B6B68}"/>
              </a:ext>
            </a:extLst>
          </p:cNvPr>
          <p:cNvSpPr/>
          <p:nvPr/>
        </p:nvSpPr>
        <p:spPr>
          <a:xfrm>
            <a:off x="6213639" y="3009839"/>
            <a:ext cx="1019186" cy="294020"/>
          </a:xfrm>
          <a:prstGeom prst="rect">
            <a:avLst/>
          </a:prstGeom>
          <a:solidFill>
            <a:srgbClr val="412B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몬스터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C256F66-7206-458D-8E88-EB5B6F3D0386}"/>
              </a:ext>
            </a:extLst>
          </p:cNvPr>
          <p:cNvSpPr/>
          <p:nvPr/>
        </p:nvSpPr>
        <p:spPr>
          <a:xfrm>
            <a:off x="9146771" y="3009839"/>
            <a:ext cx="1972975" cy="294020"/>
          </a:xfrm>
          <a:prstGeom prst="rect">
            <a:avLst/>
          </a:prstGeom>
          <a:solidFill>
            <a:srgbClr val="412B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몬스터 스킬 이펙트</a:t>
            </a:r>
            <a:endParaRPr lang="ko-KR" altLang="en-US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0EDC558-759F-4D18-A791-943791B78560}"/>
              </a:ext>
            </a:extLst>
          </p:cNvPr>
          <p:cNvSpPr/>
          <p:nvPr/>
        </p:nvSpPr>
        <p:spPr>
          <a:xfrm>
            <a:off x="773054" y="6365101"/>
            <a:ext cx="926533" cy="294020"/>
          </a:xfrm>
          <a:prstGeom prst="rect">
            <a:avLst/>
          </a:prstGeom>
          <a:solidFill>
            <a:srgbClr val="412B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캐릭터</a:t>
            </a:r>
            <a:endParaRPr lang="ko-KR" altLang="en-US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6C34312-E911-4127-83C9-89AC0979BCDE}"/>
              </a:ext>
            </a:extLst>
          </p:cNvPr>
          <p:cNvSpPr/>
          <p:nvPr/>
        </p:nvSpPr>
        <p:spPr>
          <a:xfrm>
            <a:off x="3657291" y="6378761"/>
            <a:ext cx="926533" cy="294020"/>
          </a:xfrm>
          <a:prstGeom prst="rect">
            <a:avLst/>
          </a:prstGeom>
          <a:solidFill>
            <a:srgbClr val="412B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마녀</a:t>
            </a:r>
            <a:endParaRPr lang="ko-KR" altLang="en-US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CD5C4D0-233D-42FF-8859-E3E3E388424A}"/>
              </a:ext>
            </a:extLst>
          </p:cNvPr>
          <p:cNvSpPr/>
          <p:nvPr/>
        </p:nvSpPr>
        <p:spPr>
          <a:xfrm>
            <a:off x="7671002" y="6378761"/>
            <a:ext cx="1808505" cy="294020"/>
          </a:xfrm>
          <a:prstGeom prst="rect">
            <a:avLst/>
          </a:prstGeom>
          <a:solidFill>
            <a:srgbClr val="412B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캐릭터스킬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이펙트</a:t>
            </a:r>
          </a:p>
        </p:txBody>
      </p:sp>
    </p:spTree>
    <p:extLst>
      <p:ext uri="{BB962C8B-B14F-4D97-AF65-F5344CB8AC3E}">
        <p14:creationId xmlns:p14="http://schemas.microsoft.com/office/powerpoint/2010/main" val="2438361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음식이(가) 표시된 사진&#10;&#10;자동 생성된 설명">
            <a:extLst>
              <a:ext uri="{FF2B5EF4-FFF2-40B4-BE49-F238E27FC236}">
                <a16:creationId xmlns:a16="http://schemas.microsoft.com/office/drawing/2014/main" id="{CE51A51E-CA21-4E72-9005-AD3FD5CB1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8B5665-BB24-4DB6-BFC0-78089EDE3B8E}"/>
              </a:ext>
            </a:extLst>
          </p:cNvPr>
          <p:cNvSpPr txBox="1"/>
          <p:nvPr/>
        </p:nvSpPr>
        <p:spPr>
          <a:xfrm>
            <a:off x="2106367" y="857250"/>
            <a:ext cx="27990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44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F961B5-6A61-435E-B59C-E93DB592AA4C}"/>
              </a:ext>
            </a:extLst>
          </p:cNvPr>
          <p:cNvSpPr/>
          <p:nvPr/>
        </p:nvSpPr>
        <p:spPr>
          <a:xfrm>
            <a:off x="2782642" y="3543299"/>
            <a:ext cx="3656258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19D08D-C3F0-4DB5-BF64-EDFDEF854A09}"/>
              </a:ext>
            </a:extLst>
          </p:cNvPr>
          <p:cNvSpPr txBox="1"/>
          <p:nvPr/>
        </p:nvSpPr>
        <p:spPr>
          <a:xfrm>
            <a:off x="2782642" y="1936283"/>
            <a:ext cx="365625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dist">
              <a:lnSpc>
                <a:spcPct val="150000"/>
              </a:lnSpc>
              <a:buAutoNum type="arabicPeriod"/>
            </a:pPr>
            <a:r>
              <a:rPr lang="ko-KR" altLang="en-US" sz="3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팀원소개</a:t>
            </a:r>
            <a:endParaRPr lang="en-US" altLang="ko-KR" sz="32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indent="-742950" algn="dist">
              <a:lnSpc>
                <a:spcPct val="150000"/>
              </a:lnSpc>
              <a:buAutoNum type="arabicPeriod"/>
            </a:pPr>
            <a:r>
              <a:rPr lang="ko-KR" altLang="en-US" sz="3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설명</a:t>
            </a:r>
            <a:endParaRPr lang="en-US" altLang="ko-KR" sz="32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indent="-742950" algn="dist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코드 설명</a:t>
            </a:r>
            <a:endParaRPr lang="en-US" altLang="ko-KR" sz="3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indent="-742950" algn="dist">
              <a:lnSpc>
                <a:spcPct val="150000"/>
              </a:lnSpc>
              <a:buAutoNum type="arabicPeriod"/>
            </a:pPr>
            <a:r>
              <a:rPr lang="ko-KR" altLang="en-US" sz="3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시연영상</a:t>
            </a:r>
          </a:p>
        </p:txBody>
      </p:sp>
    </p:spTree>
    <p:extLst>
      <p:ext uri="{BB962C8B-B14F-4D97-AF65-F5344CB8AC3E}">
        <p14:creationId xmlns:p14="http://schemas.microsoft.com/office/powerpoint/2010/main" val="950190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1115</TotalTime>
  <Words>306</Words>
  <Application>Microsoft Office PowerPoint</Application>
  <PresentationFormat>와이드스크린</PresentationFormat>
  <Paragraphs>119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KoPubWorld돋움체 Light</vt:lpstr>
      <vt:lpstr>Wingdings</vt:lpstr>
      <vt:lpstr>맑은 고딕</vt:lpstr>
      <vt:lpstr>KoPubWorld돋움체 Bold</vt:lpstr>
      <vt:lpstr>KoPubWorld돋움체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지수 정</dc:creator>
  <cp:lastModifiedBy>400T6B</cp:lastModifiedBy>
  <cp:revision>140</cp:revision>
  <dcterms:created xsi:type="dcterms:W3CDTF">2019-10-27T07:20:08Z</dcterms:created>
  <dcterms:modified xsi:type="dcterms:W3CDTF">2019-12-17T06:18:32Z</dcterms:modified>
</cp:coreProperties>
</file>